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18288000" cy="10287000"/>
  <p:notesSz cx="6858000" cy="9144000"/>
  <p:embeddedFontLst>
    <p:embeddedFont>
      <p:font typeface="Playlist Script" charset="1" panose="00000000000000000000"/>
      <p:regular r:id="rId10"/>
    </p:embeddedFont>
    <p:embeddedFont>
      <p:font typeface="Touvlo Bold" charset="1" panose="020B0804030403020204"/>
      <p:regular r:id="rId11"/>
    </p:embeddedFont>
    <p:embeddedFont>
      <p:font typeface="Aileron Bold" charset="1" panose="00000800000000000000"/>
      <p:regular r:id="rId12"/>
    </p:embeddedFont>
    <p:embeddedFont>
      <p:font typeface="Aileron" charset="1" panose="00000500000000000000"/>
      <p:regular r:id="rId13"/>
    </p:embeddedFont>
    <p:embeddedFont>
      <p:font typeface="Roboto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249438">
            <a:off x="-869141" y="-4302984"/>
            <a:ext cx="19306499" cy="10807153"/>
          </a:xfrm>
          <a:custGeom>
            <a:avLst/>
            <a:gdLst/>
            <a:ahLst/>
            <a:cxnLst/>
            <a:rect r="r" b="b" t="t" l="l"/>
            <a:pathLst>
              <a:path h="10807153" w="19306499">
                <a:moveTo>
                  <a:pt x="0" y="6757230"/>
                </a:moveTo>
                <a:lnTo>
                  <a:pt x="17766138" y="0"/>
                </a:lnTo>
                <a:lnTo>
                  <a:pt x="19306499" y="4049923"/>
                </a:lnTo>
                <a:lnTo>
                  <a:pt x="1540361" y="10807153"/>
                </a:lnTo>
                <a:lnTo>
                  <a:pt x="0" y="6757230"/>
                </a:lnTo>
                <a:close/>
              </a:path>
            </a:pathLst>
          </a:custGeom>
          <a:blipFill>
            <a:blip r:embed="rId2"/>
            <a:stretch>
              <a:fillRect l="-7730" t="-53337" r="-46714" b="-36004"/>
            </a:stretch>
          </a:blipFill>
        </p:spPr>
      </p:sp>
      <p:grpSp>
        <p:nvGrpSpPr>
          <p:cNvPr name="Group 3" id="3"/>
          <p:cNvGrpSpPr/>
          <p:nvPr/>
        </p:nvGrpSpPr>
        <p:grpSpPr>
          <a:xfrm rot="0">
            <a:off x="6121664" y="10182249"/>
            <a:ext cx="7156805" cy="5568153"/>
            <a:chOff x="0" y="0"/>
            <a:chExt cx="529319" cy="411822"/>
          </a:xfrm>
        </p:grpSpPr>
        <p:sp>
          <p:nvSpPr>
            <p:cNvPr name="Freeform 4" id="4"/>
            <p:cNvSpPr/>
            <p:nvPr/>
          </p:nvSpPr>
          <p:spPr>
            <a:xfrm flipH="false" flipV="false" rot="0">
              <a:off x="0" y="0"/>
              <a:ext cx="529319" cy="411822"/>
            </a:xfrm>
            <a:custGeom>
              <a:avLst/>
              <a:gdLst/>
              <a:ahLst/>
              <a:cxnLst/>
              <a:rect r="r" b="b" t="t" l="l"/>
              <a:pathLst>
                <a:path h="411822" w="529319">
                  <a:moveTo>
                    <a:pt x="0" y="0"/>
                  </a:moveTo>
                  <a:lnTo>
                    <a:pt x="529319" y="0"/>
                  </a:lnTo>
                  <a:lnTo>
                    <a:pt x="529319" y="411822"/>
                  </a:lnTo>
                  <a:lnTo>
                    <a:pt x="0" y="411822"/>
                  </a:lnTo>
                  <a:close/>
                </a:path>
              </a:pathLst>
            </a:custGeom>
            <a:solidFill>
              <a:srgbClr val="FFFFFF"/>
            </a:solidFill>
          </p:spPr>
        </p:sp>
        <p:sp>
          <p:nvSpPr>
            <p:cNvPr name="TextBox 5" id="5"/>
            <p:cNvSpPr txBox="true"/>
            <p:nvPr/>
          </p:nvSpPr>
          <p:spPr>
            <a:xfrm>
              <a:off x="0" y="-38100"/>
              <a:ext cx="529319" cy="449922"/>
            </a:xfrm>
            <a:prstGeom prst="rect">
              <a:avLst/>
            </a:prstGeom>
          </p:spPr>
          <p:txBody>
            <a:bodyPr anchor="ctr" rtlCol="false" tIns="48876" lIns="48876" bIns="48876" rIns="48876"/>
            <a:lstStyle/>
            <a:p>
              <a:pPr algn="ctr">
                <a:lnSpc>
                  <a:spcPts val="2377"/>
                </a:lnSpc>
              </a:pPr>
            </a:p>
          </p:txBody>
        </p:sp>
      </p:grpSp>
      <p:sp>
        <p:nvSpPr>
          <p:cNvPr name="TextBox 6" id="6"/>
          <p:cNvSpPr txBox="true"/>
          <p:nvPr/>
        </p:nvSpPr>
        <p:spPr>
          <a:xfrm rot="454001">
            <a:off x="11867512" y="4624795"/>
            <a:ext cx="5289764" cy="2729856"/>
          </a:xfrm>
          <a:prstGeom prst="rect">
            <a:avLst/>
          </a:prstGeom>
        </p:spPr>
        <p:txBody>
          <a:bodyPr anchor="t" rtlCol="false" tIns="0" lIns="0" bIns="0" rIns="0">
            <a:spAutoFit/>
          </a:bodyPr>
          <a:lstStyle/>
          <a:p>
            <a:pPr algn="r">
              <a:lnSpc>
                <a:spcPts val="22041"/>
              </a:lnSpc>
            </a:pPr>
            <a:r>
              <a:rPr lang="en-US" sz="15744">
                <a:solidFill>
                  <a:srgbClr val="E71E6C"/>
                </a:solidFill>
                <a:latin typeface="Playlist Script"/>
                <a:ea typeface="Playlist Script"/>
                <a:cs typeface="Playlist Script"/>
                <a:sym typeface="Playlist Script"/>
              </a:rPr>
              <a:t>Prayer</a:t>
            </a:r>
          </a:p>
        </p:txBody>
      </p:sp>
      <p:sp>
        <p:nvSpPr>
          <p:cNvPr name="Freeform 7" id="7"/>
          <p:cNvSpPr/>
          <p:nvPr/>
        </p:nvSpPr>
        <p:spPr>
          <a:xfrm flipH="true" flipV="false" rot="0">
            <a:off x="9756451" y="4561243"/>
            <a:ext cx="2758094" cy="2668456"/>
          </a:xfrm>
          <a:custGeom>
            <a:avLst/>
            <a:gdLst/>
            <a:ahLst/>
            <a:cxnLst/>
            <a:rect r="r" b="b" t="t" l="l"/>
            <a:pathLst>
              <a:path h="2668456" w="2758094">
                <a:moveTo>
                  <a:pt x="2758094" y="0"/>
                </a:moveTo>
                <a:lnTo>
                  <a:pt x="0" y="0"/>
                </a:lnTo>
                <a:lnTo>
                  <a:pt x="0" y="2668456"/>
                </a:lnTo>
                <a:lnTo>
                  <a:pt x="2758094" y="2668456"/>
                </a:lnTo>
                <a:lnTo>
                  <a:pt x="2758094"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478102">
            <a:off x="13236585" y="4672912"/>
            <a:ext cx="3039920" cy="900898"/>
          </a:xfrm>
          <a:prstGeom prst="rect">
            <a:avLst/>
          </a:prstGeom>
        </p:spPr>
        <p:txBody>
          <a:bodyPr anchor="t" rtlCol="false" tIns="0" lIns="0" bIns="0" rIns="0">
            <a:spAutoFit/>
          </a:bodyPr>
          <a:lstStyle/>
          <a:p>
            <a:pPr algn="r">
              <a:lnSpc>
                <a:spcPts val="7330"/>
              </a:lnSpc>
            </a:pPr>
            <a:r>
              <a:rPr lang="en-US" b="true" sz="5235">
                <a:solidFill>
                  <a:srgbClr val="E71E6C"/>
                </a:solidFill>
                <a:latin typeface="Touvlo Bold"/>
                <a:ea typeface="Touvlo Bold"/>
                <a:cs typeface="Touvlo Bold"/>
                <a:sym typeface="Touvlo Bold"/>
              </a:rPr>
              <a:t>Call to</a:t>
            </a:r>
          </a:p>
        </p:txBody>
      </p:sp>
      <p:sp>
        <p:nvSpPr>
          <p:cNvPr name="TextBox 9" id="9"/>
          <p:cNvSpPr txBox="true"/>
          <p:nvPr/>
        </p:nvSpPr>
        <p:spPr>
          <a:xfrm rot="0">
            <a:off x="9709591" y="7372794"/>
            <a:ext cx="4002435" cy="524662"/>
          </a:xfrm>
          <a:prstGeom prst="rect">
            <a:avLst/>
          </a:prstGeom>
        </p:spPr>
        <p:txBody>
          <a:bodyPr anchor="t" rtlCol="false" tIns="0" lIns="0" bIns="0" rIns="0">
            <a:spAutoFit/>
          </a:bodyPr>
          <a:lstStyle/>
          <a:p>
            <a:pPr algn="ctr">
              <a:lnSpc>
                <a:spcPts val="4374"/>
              </a:lnSpc>
            </a:pPr>
            <a:r>
              <a:rPr lang="en-US" b="true" sz="3124">
                <a:solidFill>
                  <a:srgbClr val="6F4B99"/>
                </a:solidFill>
                <a:latin typeface="Aileron Bold"/>
                <a:ea typeface="Aileron Bold"/>
                <a:cs typeface="Aileron Bold"/>
                <a:sym typeface="Aileron Bold"/>
              </a:rPr>
              <a:t>3-4 NOVEMBER 2024</a:t>
            </a:r>
          </a:p>
        </p:txBody>
      </p:sp>
      <p:sp>
        <p:nvSpPr>
          <p:cNvPr name="Freeform 10" id="10"/>
          <p:cNvSpPr/>
          <p:nvPr/>
        </p:nvSpPr>
        <p:spPr>
          <a:xfrm flipH="false" flipV="false" rot="0">
            <a:off x="1005172" y="895350"/>
            <a:ext cx="7494100" cy="1629152"/>
          </a:xfrm>
          <a:custGeom>
            <a:avLst/>
            <a:gdLst/>
            <a:ahLst/>
            <a:cxnLst/>
            <a:rect r="r" b="b" t="t" l="l"/>
            <a:pathLst>
              <a:path h="1629152" w="7494100">
                <a:moveTo>
                  <a:pt x="0" y="0"/>
                </a:moveTo>
                <a:lnTo>
                  <a:pt x="7494100" y="0"/>
                </a:lnTo>
                <a:lnTo>
                  <a:pt x="7494100" y="1629152"/>
                </a:lnTo>
                <a:lnTo>
                  <a:pt x="0" y="1629152"/>
                </a:lnTo>
                <a:lnTo>
                  <a:pt x="0" y="0"/>
                </a:lnTo>
                <a:close/>
              </a:path>
            </a:pathLst>
          </a:custGeom>
          <a:blipFill>
            <a:blip r:embed="rId5"/>
            <a:stretch>
              <a:fillRect l="0" t="0" r="0" b="0"/>
            </a:stretch>
          </a:blipFill>
        </p:spPr>
      </p:sp>
      <p:sp>
        <p:nvSpPr>
          <p:cNvPr name="TextBox 11" id="11"/>
          <p:cNvSpPr txBox="true"/>
          <p:nvPr/>
        </p:nvSpPr>
        <p:spPr>
          <a:xfrm rot="0">
            <a:off x="1175917" y="4200525"/>
            <a:ext cx="6905379" cy="4791075"/>
          </a:xfrm>
          <a:prstGeom prst="rect">
            <a:avLst/>
          </a:prstGeom>
        </p:spPr>
        <p:txBody>
          <a:bodyPr anchor="t" rtlCol="false" tIns="0" lIns="0" bIns="0" rIns="0">
            <a:spAutoFit/>
          </a:bodyPr>
          <a:lstStyle/>
          <a:p>
            <a:pPr algn="l">
              <a:lnSpc>
                <a:spcPts val="4200"/>
              </a:lnSpc>
            </a:pPr>
            <a:r>
              <a:rPr lang="en-US" sz="3000">
                <a:solidFill>
                  <a:srgbClr val="000000"/>
                </a:solidFill>
                <a:latin typeface="Aileron"/>
                <a:ea typeface="Aileron"/>
                <a:cs typeface="Aileron"/>
                <a:sym typeface="Aileron"/>
              </a:rPr>
              <a:t>Interserve is a global community sharing Jesus' transforming love in practical, wholistic ways among the peoples of Asia &amp; the Arab World, both here in Great Britain &amp; Ireland, and overseas.</a:t>
            </a:r>
          </a:p>
          <a:p>
            <a:pPr algn="l">
              <a:lnSpc>
                <a:spcPts val="4200"/>
              </a:lnSpc>
            </a:pPr>
          </a:p>
          <a:p>
            <a:pPr algn="l">
              <a:lnSpc>
                <a:spcPts val="4200"/>
              </a:lnSpc>
            </a:pPr>
            <a:r>
              <a:rPr lang="en-US" sz="3000">
                <a:solidFill>
                  <a:srgbClr val="000000"/>
                </a:solidFill>
                <a:latin typeface="Aileron"/>
                <a:ea typeface="Aileron"/>
                <a:cs typeface="Aileron"/>
                <a:sym typeface="Aileron"/>
              </a:rPr>
              <a:t>Thank You for praying with us as we seek a new National Director for 2025.</a:t>
            </a:r>
          </a:p>
          <a:p>
            <a:pPr algn="l">
              <a:lnSpc>
                <a:spcPts val="4200"/>
              </a:lnSpc>
              <a:spcBef>
                <a:spcPct val="0"/>
              </a:spcBef>
            </a:pPr>
          </a:p>
        </p:txBody>
      </p:sp>
      <p:sp>
        <p:nvSpPr>
          <p:cNvPr name="TextBox 12" id="12"/>
          <p:cNvSpPr txBox="true"/>
          <p:nvPr/>
        </p:nvSpPr>
        <p:spPr>
          <a:xfrm rot="0">
            <a:off x="1175917" y="8972550"/>
            <a:ext cx="11292272" cy="523875"/>
          </a:xfrm>
          <a:prstGeom prst="rect">
            <a:avLst/>
          </a:prstGeom>
        </p:spPr>
        <p:txBody>
          <a:bodyPr anchor="t" rtlCol="false" tIns="0" lIns="0" bIns="0" rIns="0">
            <a:spAutoFit/>
          </a:bodyPr>
          <a:lstStyle/>
          <a:p>
            <a:pPr algn="l">
              <a:lnSpc>
                <a:spcPts val="4200"/>
              </a:lnSpc>
              <a:spcBef>
                <a:spcPct val="0"/>
              </a:spcBef>
            </a:pPr>
            <a:r>
              <a:rPr lang="en-US" b="true" sz="3000">
                <a:solidFill>
                  <a:srgbClr val="000000"/>
                </a:solidFill>
                <a:latin typeface="Aileron Bold"/>
                <a:ea typeface="Aileron Bold"/>
                <a:cs typeface="Aileron Bold"/>
                <a:sym typeface="Aileron Bold"/>
              </a:rPr>
              <a:t>Find out more via interserve.org.uk/gbi-call-to-prayer-2024</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2186072" y="4087310"/>
            <a:ext cx="10300532" cy="2079680"/>
          </a:xfrm>
          <a:custGeom>
            <a:avLst/>
            <a:gdLst/>
            <a:ahLst/>
            <a:cxnLst/>
            <a:rect r="r" b="b" t="t" l="l"/>
            <a:pathLst>
              <a:path h="2079680" w="10300532">
                <a:moveTo>
                  <a:pt x="0" y="0"/>
                </a:moveTo>
                <a:lnTo>
                  <a:pt x="10300532" y="0"/>
                </a:lnTo>
                <a:lnTo>
                  <a:pt x="10300532" y="2079680"/>
                </a:lnTo>
                <a:lnTo>
                  <a:pt x="0" y="2079680"/>
                </a:lnTo>
                <a:lnTo>
                  <a:pt x="0" y="0"/>
                </a:lnTo>
                <a:close/>
              </a:path>
            </a:pathLst>
          </a:custGeom>
          <a:blipFill>
            <a:blip r:embed="rId2">
              <a:extLst>
                <a:ext uri="{96DAC541-7B7A-43D3-8B79-37D633B846F1}">
                  <asvg:svgBlip xmlns:asvg="http://schemas.microsoft.com/office/drawing/2016/SVG/main" r:embed="rId3"/>
                </a:ext>
              </a:extLst>
            </a:blip>
            <a:stretch>
              <a:fillRect l="-25963" t="-42814" r="-7082" b="0"/>
            </a:stretch>
          </a:blipFill>
        </p:spPr>
      </p:sp>
      <p:sp>
        <p:nvSpPr>
          <p:cNvPr name="TextBox 3" id="3"/>
          <p:cNvSpPr txBox="true"/>
          <p:nvPr/>
        </p:nvSpPr>
        <p:spPr>
          <a:xfrm rot="0">
            <a:off x="866775" y="2032570"/>
            <a:ext cx="14910497" cy="7599045"/>
          </a:xfrm>
          <a:prstGeom prst="rect">
            <a:avLst/>
          </a:prstGeom>
        </p:spPr>
        <p:txBody>
          <a:bodyPr anchor="t" rtlCol="false" tIns="0" lIns="0" bIns="0" rIns="0">
            <a:spAutoFit/>
          </a:bodyPr>
          <a:lstStyle/>
          <a:p>
            <a:pPr algn="l" marL="582930" indent="-291465" lvl="1">
              <a:lnSpc>
                <a:spcPts val="3779"/>
              </a:lnSpc>
              <a:buFont typeface="Arial"/>
              <a:buChar char="•"/>
            </a:pPr>
            <a:r>
              <a:rPr lang="en-US" sz="2700">
                <a:solidFill>
                  <a:srgbClr val="000000"/>
                </a:solidFill>
                <a:latin typeface="Aileron"/>
                <a:ea typeface="Aileron"/>
                <a:cs typeface="Aileron"/>
                <a:sym typeface="Aileron"/>
              </a:rPr>
              <a:t>We</a:t>
            </a:r>
            <a:r>
              <a:rPr lang="en-US" b="true" sz="2700">
                <a:solidFill>
                  <a:srgbClr val="000000"/>
                </a:solidFill>
                <a:latin typeface="Aileron Bold"/>
                <a:ea typeface="Aileron Bold"/>
                <a:cs typeface="Aileron Bold"/>
                <a:sym typeface="Aileron Bold"/>
              </a:rPr>
              <a:t> thank God for the Partners, Associates and Office Staff who make up Interserve Great Britain &amp; Ireland (GBI)</a:t>
            </a:r>
            <a:r>
              <a:rPr lang="en-US" sz="2700">
                <a:solidFill>
                  <a:srgbClr val="000000"/>
                </a:solidFill>
                <a:latin typeface="Aileron"/>
                <a:ea typeface="Aileron"/>
                <a:cs typeface="Aileron"/>
                <a:sym typeface="Aileron"/>
              </a:rPr>
              <a:t>, and for all they do in sharing Jesus among peoples of Asia and the Arab World both here and overseas. Many will be gathering together to pray at Interserve GBI’s National conference from 1-3 November. Please pray for God’s blessing and encouragement for them in the midst of ongoing changes.</a:t>
            </a:r>
          </a:p>
          <a:p>
            <a:pPr algn="l" marL="582930" indent="-291465" lvl="1">
              <a:lnSpc>
                <a:spcPts val="3779"/>
              </a:lnSpc>
              <a:buFont typeface="Arial"/>
              <a:buChar char="•"/>
            </a:pPr>
            <a:r>
              <a:rPr lang="en-US" sz="2700">
                <a:solidFill>
                  <a:srgbClr val="000000"/>
                </a:solidFill>
                <a:latin typeface="Aileron"/>
                <a:ea typeface="Aileron"/>
                <a:cs typeface="Aileron"/>
                <a:sym typeface="Aileron"/>
              </a:rPr>
              <a:t>We</a:t>
            </a:r>
            <a:r>
              <a:rPr lang="en-US" b="true" sz="2700">
                <a:solidFill>
                  <a:srgbClr val="000000"/>
                </a:solidFill>
                <a:latin typeface="Aileron Bold"/>
                <a:ea typeface="Aileron Bold"/>
                <a:cs typeface="Aileron Bold"/>
                <a:sym typeface="Aileron Bold"/>
              </a:rPr>
              <a:t> praise God for the faithful service of our current National Director, Chris Binder. </a:t>
            </a:r>
            <a:r>
              <a:rPr lang="en-US" sz="2700">
                <a:solidFill>
                  <a:srgbClr val="000000"/>
                </a:solidFill>
                <a:latin typeface="Aileron"/>
                <a:ea typeface="Aileron"/>
                <a:cs typeface="Aileron"/>
                <a:sym typeface="Aileron"/>
              </a:rPr>
              <a:t>Pray for Chris and Australian colleague, Lyn Pearson, as they prepare to serve as Co-International Directors for the Interserve global fellowship from Spring 2025. Ask they will continually rely on the strength, energy and wisdom that the Lord provides. </a:t>
            </a:r>
          </a:p>
          <a:p>
            <a:pPr algn="l" marL="582930" indent="-291465" lvl="1">
              <a:lnSpc>
                <a:spcPts val="3779"/>
              </a:lnSpc>
              <a:buFont typeface="Arial"/>
              <a:buChar char="•"/>
            </a:pPr>
            <a:r>
              <a:rPr lang="en-US" sz="2700">
                <a:solidFill>
                  <a:srgbClr val="000000"/>
                </a:solidFill>
                <a:latin typeface="Aileron"/>
                <a:ea typeface="Aileron"/>
                <a:cs typeface="Aileron"/>
                <a:sym typeface="Aileron"/>
              </a:rPr>
              <a:t>Please</a:t>
            </a:r>
            <a:r>
              <a:rPr lang="en-US" b="true" sz="2700">
                <a:solidFill>
                  <a:srgbClr val="000000"/>
                </a:solidFill>
                <a:latin typeface="Aileron Bold"/>
                <a:ea typeface="Aileron Bold"/>
                <a:cs typeface="Aileron Bold"/>
                <a:sym typeface="Aileron Bold"/>
              </a:rPr>
              <a:t> pray for Interserve GBI’s Board members leading the search for a new National Director, </a:t>
            </a:r>
            <a:r>
              <a:rPr lang="en-US" sz="2700">
                <a:solidFill>
                  <a:srgbClr val="000000"/>
                </a:solidFill>
                <a:latin typeface="Aileron"/>
                <a:ea typeface="Aileron"/>
                <a:cs typeface="Aileron"/>
                <a:sym typeface="Aileron"/>
              </a:rPr>
              <a:t>as they prayerfully seek to discern God’s heart for the person who will take up leadership of Interserve GBI. Ask for the Lord’s guidance, wisdom, and unity for all involved in the discernment journey.</a:t>
            </a:r>
          </a:p>
          <a:p>
            <a:pPr algn="l" marL="582930" indent="-291465" lvl="1">
              <a:lnSpc>
                <a:spcPts val="3779"/>
              </a:lnSpc>
              <a:buFont typeface="Arial"/>
              <a:buChar char="•"/>
            </a:pPr>
            <a:r>
              <a:rPr lang="en-US" b="true" sz="2700">
                <a:solidFill>
                  <a:srgbClr val="000000"/>
                </a:solidFill>
                <a:latin typeface="Aileron Bold"/>
                <a:ea typeface="Aileron Bold"/>
                <a:cs typeface="Aileron Bold"/>
                <a:sym typeface="Aileron Bold"/>
              </a:rPr>
              <a:t>Pray for all those who consider applying for this role</a:t>
            </a:r>
            <a:r>
              <a:rPr lang="en-US" sz="2700">
                <a:solidFill>
                  <a:srgbClr val="000000"/>
                </a:solidFill>
                <a:latin typeface="Aileron"/>
                <a:ea typeface="Aileron"/>
                <a:cs typeface="Aileron"/>
                <a:sym typeface="Aileron"/>
              </a:rPr>
              <a:t> in the coming weeks, both external candidates and those from within Interserve. We ask for God’s good plans and purposes to prevail throughout the recruitment process for all involved.</a:t>
            </a:r>
          </a:p>
        </p:txBody>
      </p:sp>
      <p:grpSp>
        <p:nvGrpSpPr>
          <p:cNvPr name="Group 4" id="4"/>
          <p:cNvGrpSpPr/>
          <p:nvPr/>
        </p:nvGrpSpPr>
        <p:grpSpPr>
          <a:xfrm rot="0">
            <a:off x="0" y="511272"/>
            <a:ext cx="5290700" cy="1034856"/>
            <a:chOff x="0" y="0"/>
            <a:chExt cx="1393435" cy="272555"/>
          </a:xfrm>
        </p:grpSpPr>
        <p:sp>
          <p:nvSpPr>
            <p:cNvPr name="Freeform 5" id="5"/>
            <p:cNvSpPr/>
            <p:nvPr/>
          </p:nvSpPr>
          <p:spPr>
            <a:xfrm flipH="false" flipV="false" rot="0">
              <a:off x="0" y="0"/>
              <a:ext cx="1393435" cy="272555"/>
            </a:xfrm>
            <a:custGeom>
              <a:avLst/>
              <a:gdLst/>
              <a:ahLst/>
              <a:cxnLst/>
              <a:rect r="r" b="b" t="t" l="l"/>
              <a:pathLst>
                <a:path h="272555" w="1393435">
                  <a:moveTo>
                    <a:pt x="0" y="0"/>
                  </a:moveTo>
                  <a:lnTo>
                    <a:pt x="1393435" y="0"/>
                  </a:lnTo>
                  <a:lnTo>
                    <a:pt x="1393435" y="272555"/>
                  </a:lnTo>
                  <a:lnTo>
                    <a:pt x="0" y="272555"/>
                  </a:lnTo>
                  <a:close/>
                </a:path>
              </a:pathLst>
            </a:custGeom>
            <a:solidFill>
              <a:srgbClr val="E71E6C"/>
            </a:solidFill>
          </p:spPr>
        </p:sp>
        <p:sp>
          <p:nvSpPr>
            <p:cNvPr name="TextBox 6" id="6"/>
            <p:cNvSpPr txBox="true"/>
            <p:nvPr/>
          </p:nvSpPr>
          <p:spPr>
            <a:xfrm>
              <a:off x="0" y="-38100"/>
              <a:ext cx="1393435" cy="310655"/>
            </a:xfrm>
            <a:prstGeom prst="rect">
              <a:avLst/>
            </a:prstGeom>
          </p:spPr>
          <p:txBody>
            <a:bodyPr anchor="ctr" rtlCol="false" tIns="50800" lIns="50800" bIns="50800" rIns="50800"/>
            <a:lstStyle/>
            <a:p>
              <a:pPr algn="ctr">
                <a:lnSpc>
                  <a:spcPts val="2377"/>
                </a:lnSpc>
              </a:pPr>
            </a:p>
          </p:txBody>
        </p:sp>
      </p:grpSp>
      <p:sp>
        <p:nvSpPr>
          <p:cNvPr name="TextBox 7" id="7"/>
          <p:cNvSpPr txBox="true"/>
          <p:nvPr/>
        </p:nvSpPr>
        <p:spPr>
          <a:xfrm rot="0">
            <a:off x="-181977" y="470025"/>
            <a:ext cx="6073387" cy="1003050"/>
          </a:xfrm>
          <a:prstGeom prst="rect">
            <a:avLst/>
          </a:prstGeom>
        </p:spPr>
        <p:txBody>
          <a:bodyPr anchor="t" rtlCol="false" tIns="0" lIns="0" bIns="0" rIns="0">
            <a:spAutoFit/>
          </a:bodyPr>
          <a:lstStyle/>
          <a:p>
            <a:pPr algn="l">
              <a:lnSpc>
                <a:spcPts val="8240"/>
              </a:lnSpc>
            </a:pPr>
            <a:r>
              <a:rPr lang="en-US" b="true" sz="5886" spc="-47">
                <a:solidFill>
                  <a:srgbClr val="FFFFFF"/>
                </a:solidFill>
                <a:latin typeface="Aileron Bold"/>
                <a:ea typeface="Aileron Bold"/>
                <a:cs typeface="Aileron Bold"/>
                <a:sym typeface="Aileron Bold"/>
              </a:rPr>
              <a:t>      Pray with us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509368" y="892172"/>
            <a:ext cx="8778359" cy="8502657"/>
          </a:xfrm>
          <a:custGeom>
            <a:avLst/>
            <a:gdLst/>
            <a:ahLst/>
            <a:cxnLst/>
            <a:rect r="r" b="b" t="t" l="l"/>
            <a:pathLst>
              <a:path h="8502657" w="8778359">
                <a:moveTo>
                  <a:pt x="0" y="0"/>
                </a:moveTo>
                <a:lnTo>
                  <a:pt x="8778359" y="0"/>
                </a:lnTo>
                <a:lnTo>
                  <a:pt x="8778359" y="8502656"/>
                </a:lnTo>
                <a:lnTo>
                  <a:pt x="0" y="8502656"/>
                </a:lnTo>
                <a:lnTo>
                  <a:pt x="0" y="0"/>
                </a:lnTo>
                <a:close/>
              </a:path>
            </a:pathLst>
          </a:custGeom>
          <a:blipFill>
            <a:blip r:embed="rId2"/>
            <a:stretch>
              <a:fillRect l="0" t="0" r="0" b="0"/>
            </a:stretch>
          </a:blipFill>
        </p:spPr>
      </p:sp>
      <p:grpSp>
        <p:nvGrpSpPr>
          <p:cNvPr name="Group 3" id="3"/>
          <p:cNvGrpSpPr/>
          <p:nvPr/>
        </p:nvGrpSpPr>
        <p:grpSpPr>
          <a:xfrm rot="0">
            <a:off x="586729" y="2329111"/>
            <a:ext cx="11119082" cy="5628777"/>
            <a:chOff x="0" y="0"/>
            <a:chExt cx="14825443" cy="7505037"/>
          </a:xfrm>
        </p:grpSpPr>
        <p:sp>
          <p:nvSpPr>
            <p:cNvPr name="TextBox 4" id="4"/>
            <p:cNvSpPr txBox="true"/>
            <p:nvPr/>
          </p:nvSpPr>
          <p:spPr>
            <a:xfrm rot="0">
              <a:off x="4765616" y="-314325"/>
              <a:ext cx="8804386" cy="3512244"/>
            </a:xfrm>
            <a:prstGeom prst="rect">
              <a:avLst/>
            </a:prstGeom>
          </p:spPr>
          <p:txBody>
            <a:bodyPr anchor="t" rtlCol="false" tIns="0" lIns="0" bIns="0" rIns="0">
              <a:spAutoFit/>
            </a:bodyPr>
            <a:lstStyle/>
            <a:p>
              <a:pPr algn="ctr">
                <a:lnSpc>
                  <a:spcPts val="22351"/>
                </a:lnSpc>
              </a:pPr>
              <a:r>
                <a:rPr lang="en-US" sz="15965" b="true">
                  <a:solidFill>
                    <a:srgbClr val="E71E6C"/>
                  </a:solidFill>
                  <a:latin typeface="Roboto Bold"/>
                  <a:ea typeface="Roboto Bold"/>
                  <a:cs typeface="Roboto Bold"/>
                  <a:sym typeface="Roboto Bold"/>
                </a:rPr>
                <a:t>Call to</a:t>
              </a:r>
            </a:p>
          </p:txBody>
        </p:sp>
        <p:sp>
          <p:nvSpPr>
            <p:cNvPr name="TextBox 5" id="5"/>
            <p:cNvSpPr txBox="true"/>
            <p:nvPr/>
          </p:nvSpPr>
          <p:spPr>
            <a:xfrm rot="0">
              <a:off x="0" y="217892"/>
              <a:ext cx="14825443" cy="7287145"/>
            </a:xfrm>
            <a:prstGeom prst="rect">
              <a:avLst/>
            </a:prstGeom>
          </p:spPr>
          <p:txBody>
            <a:bodyPr anchor="t" rtlCol="false" tIns="0" lIns="0" bIns="0" rIns="0">
              <a:spAutoFit/>
            </a:bodyPr>
            <a:lstStyle/>
            <a:p>
              <a:pPr algn="ctr">
                <a:lnSpc>
                  <a:spcPts val="45491"/>
                </a:lnSpc>
              </a:pPr>
              <a:r>
                <a:rPr lang="en-US" sz="32494">
                  <a:solidFill>
                    <a:srgbClr val="E71E6C"/>
                  </a:solidFill>
                  <a:latin typeface="Playlist Script"/>
                  <a:ea typeface="Playlist Script"/>
                  <a:cs typeface="Playlist Script"/>
                  <a:sym typeface="Playlist Script"/>
                </a:rPr>
                <a:t>Prayer</a:t>
              </a:r>
            </a:p>
          </p:txBody>
        </p:sp>
      </p:grpSp>
      <p:sp>
        <p:nvSpPr>
          <p:cNvPr name="TextBox 6" id="6"/>
          <p:cNvSpPr txBox="true"/>
          <p:nvPr/>
        </p:nvSpPr>
        <p:spPr>
          <a:xfrm rot="0">
            <a:off x="5968169" y="9034940"/>
            <a:ext cx="6351663" cy="580070"/>
          </a:xfrm>
          <a:prstGeom prst="rect">
            <a:avLst/>
          </a:prstGeom>
        </p:spPr>
        <p:txBody>
          <a:bodyPr anchor="t" rtlCol="false" tIns="0" lIns="0" bIns="0" rIns="0">
            <a:spAutoFit/>
          </a:bodyPr>
          <a:lstStyle/>
          <a:p>
            <a:pPr algn="ctr">
              <a:lnSpc>
                <a:spcPts val="4296"/>
              </a:lnSpc>
            </a:pPr>
            <a:r>
              <a:rPr lang="en-US" b="true" sz="4773">
                <a:solidFill>
                  <a:srgbClr val="6F4B99"/>
                </a:solidFill>
                <a:latin typeface="Roboto Bold"/>
                <a:ea typeface="Roboto Bold"/>
                <a:cs typeface="Roboto Bold"/>
                <a:sym typeface="Roboto Bold"/>
              </a:rPr>
              <a:t>3 - 4 NOVEMBER 2024</a:t>
            </a:r>
          </a:p>
        </p:txBody>
      </p:sp>
      <p:sp>
        <p:nvSpPr>
          <p:cNvPr name="Freeform 7" id="7"/>
          <p:cNvSpPr/>
          <p:nvPr/>
        </p:nvSpPr>
        <p:spPr>
          <a:xfrm flipH="false" flipV="false" rot="0">
            <a:off x="15114468" y="9423403"/>
            <a:ext cx="2873513" cy="624677"/>
          </a:xfrm>
          <a:custGeom>
            <a:avLst/>
            <a:gdLst/>
            <a:ahLst/>
            <a:cxnLst/>
            <a:rect r="r" b="b" t="t" l="l"/>
            <a:pathLst>
              <a:path h="624677" w="2873513">
                <a:moveTo>
                  <a:pt x="0" y="0"/>
                </a:moveTo>
                <a:lnTo>
                  <a:pt x="2873513" y="0"/>
                </a:lnTo>
                <a:lnTo>
                  <a:pt x="2873513" y="624677"/>
                </a:lnTo>
                <a:lnTo>
                  <a:pt x="0" y="624677"/>
                </a:lnTo>
                <a:lnTo>
                  <a:pt x="0" y="0"/>
                </a:lnTo>
                <a:close/>
              </a:path>
            </a:pathLst>
          </a:custGeom>
          <a:blipFill>
            <a:blip r:embed="rId3"/>
            <a:stretch>
              <a:fillRect l="0" t="0" r="0" b="0"/>
            </a:stretch>
          </a:blipFill>
        </p:spPr>
      </p:sp>
      <p:sp>
        <p:nvSpPr>
          <p:cNvPr name="Freeform 8" id="8"/>
          <p:cNvSpPr/>
          <p:nvPr/>
        </p:nvSpPr>
        <p:spPr>
          <a:xfrm flipH="false" flipV="false" rot="0">
            <a:off x="-1267521" y="-2675921"/>
            <a:ext cx="20279017" cy="4394965"/>
          </a:xfrm>
          <a:custGeom>
            <a:avLst/>
            <a:gdLst/>
            <a:ahLst/>
            <a:cxnLst/>
            <a:rect r="r" b="b" t="t" l="l"/>
            <a:pathLst>
              <a:path h="4394965" w="20279017">
                <a:moveTo>
                  <a:pt x="0" y="0"/>
                </a:moveTo>
                <a:lnTo>
                  <a:pt x="20279017" y="0"/>
                </a:lnTo>
                <a:lnTo>
                  <a:pt x="20279017" y="4394965"/>
                </a:lnTo>
                <a:lnTo>
                  <a:pt x="0" y="4394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9124" y="-1541947"/>
            <a:ext cx="23701752" cy="15804328"/>
            <a:chOff x="0" y="0"/>
            <a:chExt cx="31602336" cy="21072437"/>
          </a:xfrm>
        </p:grpSpPr>
        <p:sp>
          <p:nvSpPr>
            <p:cNvPr name="Freeform 3" id="3"/>
            <p:cNvSpPr/>
            <p:nvPr/>
          </p:nvSpPr>
          <p:spPr>
            <a:xfrm flipH="false" flipV="false" rot="0">
              <a:off x="0" y="0"/>
              <a:ext cx="31602336" cy="21072437"/>
            </a:xfrm>
            <a:custGeom>
              <a:avLst/>
              <a:gdLst/>
              <a:ahLst/>
              <a:cxnLst/>
              <a:rect r="r" b="b" t="t" l="l"/>
              <a:pathLst>
                <a:path h="21072437" w="31602336">
                  <a:moveTo>
                    <a:pt x="0" y="0"/>
                  </a:moveTo>
                  <a:lnTo>
                    <a:pt x="31602336" y="0"/>
                  </a:lnTo>
                  <a:lnTo>
                    <a:pt x="31602336" y="21072437"/>
                  </a:lnTo>
                  <a:lnTo>
                    <a:pt x="0" y="21072437"/>
                  </a:lnTo>
                  <a:lnTo>
                    <a:pt x="0" y="0"/>
                  </a:lnTo>
                  <a:close/>
                </a:path>
              </a:pathLst>
            </a:custGeom>
            <a:blipFill>
              <a:blip r:embed="rId2"/>
              <a:stretch>
                <a:fillRect l="0" t="0" r="0" b="0"/>
              </a:stretch>
            </a:blipFill>
          </p:spPr>
        </p:sp>
      </p:grpSp>
      <p:sp>
        <p:nvSpPr>
          <p:cNvPr name="Freeform 4" id="4"/>
          <p:cNvSpPr/>
          <p:nvPr/>
        </p:nvSpPr>
        <p:spPr>
          <a:xfrm flipH="false" flipV="false" rot="0">
            <a:off x="0" y="2573900"/>
            <a:ext cx="9679189" cy="2832803"/>
          </a:xfrm>
          <a:custGeom>
            <a:avLst/>
            <a:gdLst/>
            <a:ahLst/>
            <a:cxnLst/>
            <a:rect r="r" b="b" t="t" l="l"/>
            <a:pathLst>
              <a:path h="2832803" w="9679189">
                <a:moveTo>
                  <a:pt x="0" y="0"/>
                </a:moveTo>
                <a:lnTo>
                  <a:pt x="9679189" y="0"/>
                </a:lnTo>
                <a:lnTo>
                  <a:pt x="9679189" y="2832803"/>
                </a:lnTo>
                <a:lnTo>
                  <a:pt x="0" y="2832803"/>
                </a:lnTo>
                <a:lnTo>
                  <a:pt x="0" y="0"/>
                </a:lnTo>
                <a:close/>
              </a:path>
            </a:pathLst>
          </a:custGeom>
          <a:blipFill>
            <a:blip r:embed="rId3"/>
            <a:stretch>
              <a:fillRect l="-41144" t="-18178" r="-4404" b="-52080"/>
            </a:stretch>
          </a:blipFill>
        </p:spPr>
      </p:sp>
      <p:sp>
        <p:nvSpPr>
          <p:cNvPr name="Freeform 5" id="5"/>
          <p:cNvSpPr/>
          <p:nvPr/>
        </p:nvSpPr>
        <p:spPr>
          <a:xfrm flipH="false" flipV="false" rot="0">
            <a:off x="1854075" y="5825589"/>
            <a:ext cx="5971039" cy="2808957"/>
          </a:xfrm>
          <a:custGeom>
            <a:avLst/>
            <a:gdLst/>
            <a:ahLst/>
            <a:cxnLst/>
            <a:rect r="r" b="b" t="t" l="l"/>
            <a:pathLst>
              <a:path h="2808957" w="5971039">
                <a:moveTo>
                  <a:pt x="0" y="0"/>
                </a:moveTo>
                <a:lnTo>
                  <a:pt x="5971039" y="0"/>
                </a:lnTo>
                <a:lnTo>
                  <a:pt x="5971039" y="2808957"/>
                </a:lnTo>
                <a:lnTo>
                  <a:pt x="0" y="2808957"/>
                </a:lnTo>
                <a:lnTo>
                  <a:pt x="0" y="0"/>
                </a:lnTo>
                <a:close/>
              </a:path>
            </a:pathLst>
          </a:custGeom>
          <a:blipFill>
            <a:blip r:embed="rId4"/>
            <a:stretch>
              <a:fillRect l="0" t="0" r="0" b="0"/>
            </a:stretch>
          </a:blipFill>
        </p:spPr>
      </p:sp>
      <p:grpSp>
        <p:nvGrpSpPr>
          <p:cNvPr name="Group 6" id="6"/>
          <p:cNvGrpSpPr/>
          <p:nvPr/>
        </p:nvGrpSpPr>
        <p:grpSpPr>
          <a:xfrm rot="0">
            <a:off x="15064945" y="5904695"/>
            <a:ext cx="2841503" cy="2841503"/>
            <a:chOff x="0" y="0"/>
            <a:chExt cx="3788671" cy="3788671"/>
          </a:xfrm>
        </p:grpSpPr>
        <p:sp>
          <p:nvSpPr>
            <p:cNvPr name="Freeform 7" id="7"/>
            <p:cNvSpPr/>
            <p:nvPr/>
          </p:nvSpPr>
          <p:spPr>
            <a:xfrm flipH="false" flipV="false" rot="0">
              <a:off x="0" y="0"/>
              <a:ext cx="3788671" cy="3788671"/>
            </a:xfrm>
            <a:custGeom>
              <a:avLst/>
              <a:gdLst/>
              <a:ahLst/>
              <a:cxnLst/>
              <a:rect r="r" b="b" t="t" l="l"/>
              <a:pathLst>
                <a:path h="3788671" w="3788671">
                  <a:moveTo>
                    <a:pt x="0" y="0"/>
                  </a:moveTo>
                  <a:lnTo>
                    <a:pt x="3788671" y="0"/>
                  </a:lnTo>
                  <a:lnTo>
                    <a:pt x="3788671" y="3788671"/>
                  </a:lnTo>
                  <a:lnTo>
                    <a:pt x="0" y="37886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Freeform 8" id="8"/>
          <p:cNvSpPr/>
          <p:nvPr/>
        </p:nvSpPr>
        <p:spPr>
          <a:xfrm flipH="false" flipV="false" rot="0">
            <a:off x="15431187" y="8974798"/>
            <a:ext cx="2142383" cy="948004"/>
          </a:xfrm>
          <a:custGeom>
            <a:avLst/>
            <a:gdLst/>
            <a:ahLst/>
            <a:cxnLst/>
            <a:rect r="r" b="b" t="t" l="l"/>
            <a:pathLst>
              <a:path h="948004" w="2142383">
                <a:moveTo>
                  <a:pt x="0" y="0"/>
                </a:moveTo>
                <a:lnTo>
                  <a:pt x="2142383" y="0"/>
                </a:lnTo>
                <a:lnTo>
                  <a:pt x="2142383" y="948004"/>
                </a:lnTo>
                <a:lnTo>
                  <a:pt x="0" y="9480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DAGURYiE7nY</dc:identifier>
  <dcterms:modified xsi:type="dcterms:W3CDTF">2011-08-01T06:04:30Z</dcterms:modified>
  <cp:revision>1</cp:revision>
  <dc:title>Interserve Call to Prayer 3-4 November</dc:title>
</cp:coreProperties>
</file>